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59" r:id="rId4"/>
    <p:sldId id="261" r:id="rId5"/>
    <p:sldId id="260" r:id="rId6"/>
    <p:sldId id="264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42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C3DFF-2BB2-4053-A526-2490B792D5B3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D64B00-7718-497F-B6D6-488DEA9AF9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86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17C99-9DA4-2190-F281-D7424031A0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923A0B-8E8B-5218-37E7-6B2AB2D06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A9B06-C4A0-A9D0-C982-B31552037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1/2/2026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E9825-C160-347B-8C93-84E97A71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06EAC-4EC0-F750-6BC1-42D104347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87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AAF06-04D3-D321-5354-7DE99779A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DA5001-C7E2-591B-FA88-E7352AD9CE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949CD-D8A7-CCDB-B00A-D018145DF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1/2/2026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A90EB-80FC-12DB-5D9D-79FEE4DC3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EAAAF-CDD6-A3AF-94C2-05464EA2C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016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4861DA-534B-C3BB-478B-4DEFE7AB03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51B8A6-A62A-D8CF-03F1-CAFF8B10D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D4714-3680-89BB-8585-2A6D7172F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1/2/2026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B3F73-79D1-F9EE-F2BD-B0686E665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FCCC9-B4D3-012B-261B-902FCF246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463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18CC4-6400-853E-2712-BE131DECC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7947E-5317-4D15-62A2-FB8B6B827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7AF0C-166C-13D3-7A02-39766EF1E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1/2/2026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D67959-CCB0-4417-1233-ABC7A4F30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3939D-CB65-9FC5-1D31-A5FFE197C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561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04624-0A9A-DE58-6679-0A550E6F1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8F4258-D289-0FD6-64C4-6BAC2C461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9B524-8FD7-2BC9-160C-86877BDDB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1/2/2026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1675C-93C7-5120-0824-03D2B709A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3B65A-760A-EB46-BA32-1FACD6D6B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136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24CC3-F216-7508-54A3-C5ACCB51E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F8413-6872-FA40-04CC-DBC1669642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5DF574-1EE7-D06E-4F94-BCCBA3BA5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577B23-4394-84C7-741B-46723ADF1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1/2/2026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C3CECF-594F-E0FF-D3BA-2F6D44E08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71DCC2-952E-710E-83A3-120F83BF0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769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5959A-1E60-88E3-12A6-E747F3AFE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3AC01-9DCF-BBB3-B089-27EB03698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F32DD9-FC55-1A10-7C03-A0CDC6983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B6F509-3153-28CA-1082-A5D223CE59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3F6C0F-46FC-70E2-09B4-4153BE137E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C965E-096C-366A-466E-9F73248CE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1/2/2026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7EE2D0-FBBA-AEA4-5EBF-DBEAFD92D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DB73D0-4AC2-7B5E-454E-2AA133760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339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A07EA-B6E2-A900-E569-F9AB7598B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1D3FB4-85A4-BC59-7B1C-1BF1B5372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1/2/2026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1DB1A4-CA63-70FA-68F4-A93A17068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2765C1-4F23-3E24-4A17-F898E50C7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98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2DB13B-7688-9805-F507-16226BCBF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1/2/2026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70AC75-7586-E065-B74E-23D8A9EFF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12A63-4BE8-39E3-4CD1-985DACD7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858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9C4BE-8DDC-1275-15E8-53F6F6492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6C3D3-2F3E-074C-B3FE-940E08A0C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ECDC4C-9777-2EE7-FDAB-85AEEDD80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4FE253-0208-0C22-0FEB-D8EB77ECA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1/2/2026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E4F0C5-3E8D-97F9-675A-1B0A95256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8B8DDF-B563-10EF-26FF-6BE4A4AB9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526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94B5-74A6-AA70-5057-1B1D04E96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1EB151-CBE9-67F0-6130-B13410F7BE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8696A1-0A82-7521-2D2B-4984ADE50F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35186-2F9E-078E-A122-BA42F044F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1/2/2026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A6DD4-64A8-6261-D5E1-485F9CA2B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81408-CD0E-68ED-060A-5EFD91687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801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80195E-FB59-672E-5BAF-9A232FD51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47BBB7-754A-9617-4F0F-D13CE593E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4B265C-1285-27D1-6301-57675008FF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1/2/2026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DA91B-C8F3-35E0-9C9F-67944859F3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F70E4-1957-E67E-1A4E-05B0FD57E6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44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doerry.org/norbert/MarineElectricalPowerSystems/index.ht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2C01C-FF08-0435-57C1-318B51A8A5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0452" y="2272275"/>
            <a:ext cx="9841230" cy="2387600"/>
          </a:xfrm>
        </p:spPr>
        <p:txBody>
          <a:bodyPr anchor="ctr">
            <a:no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Operating Conditions and Profiles</a:t>
            </a:r>
            <a:b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Shipboard Power System Fundamentals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Revision of 6 January 2026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1640AB-A565-F727-2337-2040163248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10886"/>
            <a:ext cx="8654716" cy="1655762"/>
          </a:xfrm>
        </p:spPr>
        <p:txBody>
          <a:bodyPr/>
          <a:lstStyle/>
          <a:p>
            <a:r>
              <a:rPr lang="en-US" dirty="0"/>
              <a:t>Dr. Norbert Doerry</a:t>
            </a:r>
            <a:br>
              <a:rPr lang="en-US" dirty="0"/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345E6F-B6B9-9C80-7F87-1F2167CEDE5C}"/>
              </a:ext>
            </a:extLst>
          </p:cNvPr>
          <p:cNvSpPr txBox="1"/>
          <p:nvPr/>
        </p:nvSpPr>
        <p:spPr>
          <a:xfrm>
            <a:off x="2706189" y="5505142"/>
            <a:ext cx="901119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http://doerry.org/norbert/MarineElectricalPowerSystems/index.htm</a:t>
            </a:r>
            <a:endParaRPr lang="en-US" dirty="0"/>
          </a:p>
          <a:p>
            <a:r>
              <a:rPr lang="en-US" dirty="0"/>
              <a:t>© 2026 by Norbert Doerry</a:t>
            </a:r>
            <a:br>
              <a:rPr lang="en-US" dirty="0"/>
            </a:br>
            <a:r>
              <a:rPr lang="en-US" dirty="0"/>
              <a:t>This work is licensed via: CC BY 4.0   (https://creativecommons.org/)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E913044E-C0F4-BA34-07EE-457D300581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37359" y="5589416"/>
            <a:ext cx="766933" cy="73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44A2807-77D8-8DCF-8A1B-1B05995E5B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143" y="5589416"/>
            <a:ext cx="766933" cy="766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597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4E37A-1703-6FB9-2575-109AAB2D8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9DB4A07-2102-4C2B-A526-8C77D69B25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1159044"/>
              </p:ext>
            </p:extLst>
          </p:nvPr>
        </p:nvGraphicFramePr>
        <p:xfrm>
          <a:off x="878305" y="1690688"/>
          <a:ext cx="10475495" cy="3291840"/>
        </p:xfrm>
        <a:graphic>
          <a:graphicData uri="http://schemas.openxmlformats.org/drawingml/2006/table">
            <a:tbl>
              <a:tblPr/>
              <a:tblGrid>
                <a:gridCol w="7772400">
                  <a:extLst>
                    <a:ext uri="{9D8B030D-6E8A-4147-A177-3AD203B41FA5}">
                      <a16:colId xmlns:a16="http://schemas.microsoft.com/office/drawing/2014/main" val="136993684"/>
                    </a:ext>
                  </a:extLst>
                </a:gridCol>
                <a:gridCol w="2703095">
                  <a:extLst>
                    <a:ext uri="{9D8B030D-6E8A-4147-A177-3AD203B41FA5}">
                      <a16:colId xmlns:a16="http://schemas.microsoft.com/office/drawing/2014/main" val="35242959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is an operational condition and what is an operational profile?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7165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are operational conditions and operational profiles used for?</a:t>
                      </a:r>
                      <a:endParaRPr lang="en-US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67664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How are Operating conditions and operational profiles created?</a:t>
                      </a:r>
                      <a:endParaRPr lang="en-US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Apply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67787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are the implications of an operational condition and profile on design?	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0842452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1015D9-38E8-E847-C008-DB1110973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1/2/2026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3DD3884-9312-6666-2D66-9D808AD3D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EA09397-2C28-EC61-6B7C-562B74580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07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73EC9-ED34-0D80-5096-3AF684266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32B1BA-76AB-1178-AB8E-7DD8FC0B0D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 representation of the physical ship is often insufficient to predict performance of the ship.  Other possible factors include:</a:t>
            </a:r>
          </a:p>
          <a:p>
            <a:pPr lvl="1"/>
            <a:r>
              <a:rPr lang="en-US" dirty="0"/>
              <a:t>The environment the ship operates in (not the subject of this presentation)</a:t>
            </a:r>
          </a:p>
          <a:p>
            <a:pPr lvl="1"/>
            <a:r>
              <a:rPr lang="en-US" dirty="0"/>
              <a:t>Different ways the ship is intended to be used – Operating (or operational) conditions.</a:t>
            </a:r>
          </a:p>
          <a:p>
            <a:pPr lvl="2"/>
            <a:r>
              <a:rPr lang="en-US" dirty="0"/>
              <a:t>Incorporates a list of what equipment is intended to be online and operational</a:t>
            </a:r>
          </a:p>
          <a:p>
            <a:pPr lvl="2"/>
            <a:r>
              <a:rPr lang="en-US" dirty="0"/>
              <a:t>Percentage of time (when in operating condition) equipment is intended to be online and operational.</a:t>
            </a:r>
          </a:p>
          <a:p>
            <a:pPr lvl="1"/>
            <a:r>
              <a:rPr lang="en-US" dirty="0"/>
              <a:t>The percentage of time that the ship is in each operating condition – Operating Profile</a:t>
            </a:r>
          </a:p>
          <a:p>
            <a:pPr lvl="2"/>
            <a:r>
              <a:rPr lang="en-US" dirty="0"/>
              <a:t>The operating profile may initially be expressed by scheduling  one of various operational modes to each month.</a:t>
            </a:r>
          </a:p>
          <a:p>
            <a:pPr lvl="3"/>
            <a:r>
              <a:rPr lang="en-US" dirty="0"/>
              <a:t>Profile may be over an extended period of time (1 year to service life of the ship)</a:t>
            </a:r>
          </a:p>
          <a:p>
            <a:pPr lvl="2"/>
            <a:r>
              <a:rPr lang="en-US" dirty="0"/>
              <a:t>The operational mode in turn is expressed as a percentage of time spent in each operating condition.</a:t>
            </a:r>
          </a:p>
          <a:p>
            <a:pPr lvl="2"/>
            <a:r>
              <a:rPr lang="en-US" dirty="0"/>
              <a:t>Operating (Operational profile) derived from the schedule and operational mode definitions.</a:t>
            </a:r>
          </a:p>
          <a:p>
            <a:r>
              <a:rPr lang="en-US" dirty="0"/>
              <a:t>Each type of analysis may have different sets of operating conditions and profiles.</a:t>
            </a:r>
          </a:p>
          <a:p>
            <a:pPr lvl="1"/>
            <a:r>
              <a:rPr lang="en-US" dirty="0"/>
              <a:t>May use different terms for operating (operational) conditions and profiles.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F9025-35DC-1B4F-A535-D7FF98520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1/2/2026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902204-F20C-3173-013C-BBF4D1215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57B47D-A1A7-8162-79D0-C991708FB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623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5BD9E-E8C6-1DC1-9DF1-1663409DD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types of Analyses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7DAD8F-B3EE-FBB7-D8B2-BA13A2694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Electric Power Load Analysis</a:t>
            </a:r>
          </a:p>
          <a:p>
            <a:pPr lvl="1"/>
            <a:r>
              <a:rPr lang="en-US" dirty="0"/>
              <a:t>Determine required power (current) rating of power system equipment.</a:t>
            </a:r>
          </a:p>
          <a:p>
            <a:pPr lvl="2"/>
            <a:r>
              <a:rPr lang="en-US" dirty="0"/>
              <a:t>Generator sets, switchboard bus bars, bus ties, transformers, power electronic converters, shore power connection.</a:t>
            </a:r>
          </a:p>
          <a:p>
            <a:pPr lvl="1"/>
            <a:r>
              <a:rPr lang="en-US" dirty="0"/>
              <a:t>DPC 310-1 or IEEE Std 45.1</a:t>
            </a:r>
          </a:p>
          <a:p>
            <a:r>
              <a:rPr lang="en-US" dirty="0"/>
              <a:t>Endurance Fuel Calculations</a:t>
            </a:r>
          </a:p>
          <a:p>
            <a:pPr lvl="1"/>
            <a:r>
              <a:rPr lang="en-US" dirty="0"/>
              <a:t>Determine the required size of fuel tanks.</a:t>
            </a:r>
          </a:p>
          <a:p>
            <a:pPr lvl="1"/>
            <a:r>
              <a:rPr lang="en-US" dirty="0"/>
              <a:t>DPC 200-1</a:t>
            </a:r>
          </a:p>
          <a:p>
            <a:r>
              <a:rPr lang="en-US" dirty="0"/>
              <a:t>Annual Fuel Calculations</a:t>
            </a:r>
          </a:p>
          <a:p>
            <a:pPr lvl="1"/>
            <a:r>
              <a:rPr lang="en-US" dirty="0"/>
              <a:t>Estimate the amount of fuel consumed each year</a:t>
            </a:r>
          </a:p>
          <a:p>
            <a:pPr lvl="1"/>
            <a:r>
              <a:rPr lang="en-US" dirty="0"/>
              <a:t>Used as part of calculating Total Ownership Cost estimates.</a:t>
            </a:r>
          </a:p>
          <a:p>
            <a:pPr lvl="1"/>
            <a:r>
              <a:rPr lang="en-US" dirty="0"/>
              <a:t>DPC 200-2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DD0036-BC4B-9F3C-C81C-79464CCDC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1/2/2026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80D79D-4B5F-9172-B71F-2BE030434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DCA335-967C-DFEA-F5A3-443301458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453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B12E6-533D-8081-2984-6E5491845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Annual Fuel Calculations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115D8-5368-7288-4C17-620234DCF2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Operational Conditions</a:t>
            </a:r>
          </a:p>
          <a:p>
            <a:pPr lvl="1"/>
            <a:r>
              <a:rPr lang="en-US" dirty="0"/>
              <a:t>Shore</a:t>
            </a:r>
          </a:p>
          <a:p>
            <a:pPr lvl="1"/>
            <a:r>
              <a:rPr lang="en-US" dirty="0"/>
              <a:t>Anchor</a:t>
            </a:r>
          </a:p>
          <a:p>
            <a:pPr lvl="1"/>
            <a:r>
              <a:rPr lang="en-US" dirty="0"/>
              <a:t>Underway – Peacetime cruising</a:t>
            </a:r>
          </a:p>
          <a:p>
            <a:pPr lvl="1"/>
            <a:r>
              <a:rPr lang="en-US" dirty="0"/>
              <a:t>Underway – Wartime cruising</a:t>
            </a:r>
          </a:p>
          <a:p>
            <a:pPr lvl="1"/>
            <a:r>
              <a:rPr lang="en-US" dirty="0"/>
              <a:t>Underway – Functional (may have more than one)</a:t>
            </a:r>
          </a:p>
          <a:p>
            <a:r>
              <a:rPr lang="en-US" dirty="0"/>
              <a:t>Operational Modes (assigns percentage of time in each operational condition)</a:t>
            </a:r>
          </a:p>
          <a:p>
            <a:pPr lvl="1"/>
            <a:r>
              <a:rPr lang="en-US" dirty="0"/>
              <a:t>Presence and training at home</a:t>
            </a:r>
          </a:p>
          <a:p>
            <a:pPr lvl="1"/>
            <a:r>
              <a:rPr lang="en-US" dirty="0"/>
              <a:t>Presence overseas</a:t>
            </a:r>
          </a:p>
          <a:p>
            <a:pPr lvl="1"/>
            <a:r>
              <a:rPr lang="en-US" dirty="0"/>
              <a:t>Lesser contingencies</a:t>
            </a:r>
          </a:p>
          <a:p>
            <a:pPr lvl="1"/>
            <a:r>
              <a:rPr lang="en-US" dirty="0"/>
              <a:t>Major Combat Operations (MCO)</a:t>
            </a:r>
          </a:p>
          <a:p>
            <a:pPr lvl="1"/>
            <a:r>
              <a:rPr lang="en-US" dirty="0"/>
              <a:t>Maintenance and modernization</a:t>
            </a:r>
          </a:p>
          <a:p>
            <a:r>
              <a:rPr lang="en-US" dirty="0"/>
              <a:t>Operational Profile (Deployment and Employment profile)</a:t>
            </a:r>
          </a:p>
          <a:p>
            <a:pPr lvl="1"/>
            <a:r>
              <a:rPr lang="en-US" dirty="0"/>
              <a:t>Assigns one operational mode to each month the ship is operational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4DA6A-8022-E87F-2734-ED8D2BCC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1/2/2026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BBC890-4D91-ED67-48D5-153A85D70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542AFD-2E3D-1B2C-DFFB-8E0CB6938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858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F78C8-5099-F7E2-C7FF-952428130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9302"/>
            <a:ext cx="10515600" cy="1325563"/>
          </a:xfrm>
        </p:spPr>
        <p:txBody>
          <a:bodyPr/>
          <a:lstStyle/>
          <a:p>
            <a:r>
              <a:rPr lang="en-US" dirty="0"/>
              <a:t>Example:  Annual Fuel Calculations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80D8AA-9F42-21B4-EE82-31D8BEBC6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1/2/2026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4ECF0C-36FB-7779-EE4B-025F34522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C6047E-E179-E18A-3846-AAABE4A46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41E97FB-D1C0-A0ED-7748-A13AA906FD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609" y="2586396"/>
            <a:ext cx="4542803" cy="213535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31CE337-C1E6-9BEF-C8DB-7A53E78075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0199" y="1762877"/>
            <a:ext cx="5033634" cy="430103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0517ECF-3D7D-E6A8-CF32-6A05C48CFC36}"/>
              </a:ext>
            </a:extLst>
          </p:cNvPr>
          <p:cNvSpPr txBox="1"/>
          <p:nvPr/>
        </p:nvSpPr>
        <p:spPr>
          <a:xfrm>
            <a:off x="450712" y="5116702"/>
            <a:ext cx="2081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Operational Modes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355A5EE-A922-5FED-F9A5-B5135D658C78}"/>
              </a:ext>
            </a:extLst>
          </p:cNvPr>
          <p:cNvCxnSpPr>
            <a:cxnSpLocks/>
          </p:cNvCxnSpPr>
          <p:nvPr/>
        </p:nvCxnSpPr>
        <p:spPr>
          <a:xfrm flipV="1">
            <a:off x="1500471" y="4809103"/>
            <a:ext cx="0" cy="3075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B707415-BB0C-5403-3586-39FB400BE908}"/>
              </a:ext>
            </a:extLst>
          </p:cNvPr>
          <p:cNvSpPr txBox="1"/>
          <p:nvPr/>
        </p:nvSpPr>
        <p:spPr>
          <a:xfrm>
            <a:off x="2421482" y="1915761"/>
            <a:ext cx="3139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Operating Conditions (states)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F0E3589-E4B9-33C8-70B4-2D33464F0623}"/>
              </a:ext>
            </a:extLst>
          </p:cNvPr>
          <p:cNvCxnSpPr>
            <a:cxnSpLocks/>
          </p:cNvCxnSpPr>
          <p:nvPr/>
        </p:nvCxnSpPr>
        <p:spPr>
          <a:xfrm>
            <a:off x="3974972" y="2285093"/>
            <a:ext cx="0" cy="30130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8B4BB18-1DB0-0EE6-3C14-B7961CD100FB}"/>
              </a:ext>
            </a:extLst>
          </p:cNvPr>
          <p:cNvSpPr txBox="1"/>
          <p:nvPr/>
        </p:nvSpPr>
        <p:spPr>
          <a:xfrm>
            <a:off x="4806427" y="4982646"/>
            <a:ext cx="820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Profile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2B50CD3-C0EC-C377-3CB9-F796C4E48BC7}"/>
              </a:ext>
            </a:extLst>
          </p:cNvPr>
          <p:cNvCxnSpPr>
            <a:cxnSpLocks/>
            <a:stCxn id="19" idx="3"/>
          </p:cNvCxnSpPr>
          <p:nvPr/>
        </p:nvCxnSpPr>
        <p:spPr>
          <a:xfrm>
            <a:off x="5626908" y="5167312"/>
            <a:ext cx="108671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AEE1C877-38B5-C068-F735-F1CF5CB40E33}"/>
              </a:ext>
            </a:extLst>
          </p:cNvPr>
          <p:cNvSpPr txBox="1"/>
          <p:nvPr/>
        </p:nvSpPr>
        <p:spPr>
          <a:xfrm>
            <a:off x="5311802" y="2357310"/>
            <a:ext cx="14084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Operational </a:t>
            </a:r>
          </a:p>
          <a:p>
            <a:pPr algn="ctr"/>
            <a:r>
              <a:rPr lang="en-US" dirty="0"/>
              <a:t>Modes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7E58674D-B0C9-D806-B9B8-328A36A547A9}"/>
              </a:ext>
            </a:extLst>
          </p:cNvPr>
          <p:cNvCxnSpPr>
            <a:cxnSpLocks/>
          </p:cNvCxnSpPr>
          <p:nvPr/>
        </p:nvCxnSpPr>
        <p:spPr>
          <a:xfrm>
            <a:off x="6513235" y="2680475"/>
            <a:ext cx="108671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4F4F35C9-DE4A-47A0-B286-3655F60B7C7E}"/>
              </a:ext>
            </a:extLst>
          </p:cNvPr>
          <p:cNvSpPr txBox="1"/>
          <p:nvPr/>
        </p:nvSpPr>
        <p:spPr>
          <a:xfrm>
            <a:off x="139938" y="5905049"/>
            <a:ext cx="2069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DPC 200-2</a:t>
            </a:r>
          </a:p>
        </p:txBody>
      </p:sp>
    </p:spTree>
    <p:extLst>
      <p:ext uri="{BB962C8B-B14F-4D97-AF65-F5344CB8AC3E}">
        <p14:creationId xmlns:p14="http://schemas.microsoft.com/office/powerpoint/2010/main" val="4060438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07491-32C0-62CC-7B7D-3E6189D59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Operational Conditions and Profiles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4DDA4-57F0-C40E-D7C9-47709B9A74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Model Based Systems Engineering</a:t>
            </a:r>
          </a:p>
          <a:p>
            <a:pPr lvl="1"/>
            <a:r>
              <a:rPr lang="en-US" dirty="0"/>
              <a:t>Preferred method.</a:t>
            </a:r>
          </a:p>
          <a:p>
            <a:pPr lvl="1"/>
            <a:r>
              <a:rPr lang="en-US" dirty="0"/>
              <a:t>Provide traceability to ship requirements.</a:t>
            </a:r>
          </a:p>
          <a:p>
            <a:pPr lvl="1"/>
            <a:r>
              <a:rPr lang="en-US" dirty="0"/>
              <a:t>Requires the most knowledge of the ship design and operating practices.</a:t>
            </a:r>
          </a:p>
          <a:p>
            <a:pPr lvl="1"/>
            <a:r>
              <a:rPr lang="en-US" dirty="0"/>
              <a:t>Often not resourced in early stages of design (if at all).</a:t>
            </a:r>
          </a:p>
          <a:p>
            <a:r>
              <a:rPr lang="en-US" dirty="0"/>
              <a:t>Analogy to other ships</a:t>
            </a:r>
          </a:p>
          <a:p>
            <a:pPr lvl="1"/>
            <a:r>
              <a:rPr lang="en-US" dirty="0"/>
              <a:t>Use the EPLA and other documents from an existing ship (parent) and modify for a new design.</a:t>
            </a:r>
          </a:p>
          <a:p>
            <a:pPr lvl="1"/>
            <a:r>
              <a:rPr lang="en-US" dirty="0"/>
              <a:t>Requires understanding of the parent design and the new design.</a:t>
            </a:r>
          </a:p>
          <a:p>
            <a:r>
              <a:rPr lang="en-US" dirty="0"/>
              <a:t>Load Factor tables in DPC 310-1 and IEEE 45.1</a:t>
            </a:r>
          </a:p>
          <a:p>
            <a:pPr lvl="1"/>
            <a:r>
              <a:rPr lang="en-US" dirty="0"/>
              <a:t>Both tables are outdated.</a:t>
            </a:r>
          </a:p>
          <a:p>
            <a:pPr lvl="1"/>
            <a:r>
              <a:rPr lang="en-US" dirty="0"/>
              <a:t>Provides “ballpark” values that may prove useful in early-stage design.</a:t>
            </a:r>
          </a:p>
          <a:p>
            <a:pPr lvl="2"/>
            <a:r>
              <a:rPr lang="en-US" dirty="0"/>
              <a:t>For a complex or complicated ship, should not be used in preliminary design or later.</a:t>
            </a:r>
          </a:p>
          <a:p>
            <a:pPr lvl="1"/>
            <a:r>
              <a:rPr lang="en-US" dirty="0"/>
              <a:t>Should only be used as a “last resort”.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CFD901-9135-93A3-F82E-6145A5154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1/2/2026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6EAB5-6B07-2CD2-1202-002CE8FDA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8D4CC2-A277-DC68-1777-87C23B451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717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3827D-A25D-25D3-19B3-A6D4CA6FF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Implications on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07EF39-8B00-2B8B-F220-90DCC0CD0C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Operating conditions and profiles used to calculate electrical load estimates.</a:t>
            </a:r>
          </a:p>
          <a:p>
            <a:pPr lvl="1"/>
            <a:r>
              <a:rPr lang="en-US" dirty="0"/>
              <a:t>Electric load estimates directly impact elements of design:</a:t>
            </a:r>
          </a:p>
          <a:p>
            <a:pPr lvl="2"/>
            <a:r>
              <a:rPr lang="en-US" dirty="0"/>
              <a:t>Fuel tank size</a:t>
            </a:r>
          </a:p>
          <a:p>
            <a:pPr lvl="2"/>
            <a:r>
              <a:rPr lang="en-US" dirty="0"/>
              <a:t>Ratings of electrical power system components</a:t>
            </a:r>
          </a:p>
          <a:p>
            <a:r>
              <a:rPr lang="en-US" dirty="0"/>
              <a:t>If load estimate too low …</a:t>
            </a:r>
          </a:p>
          <a:p>
            <a:pPr lvl="1"/>
            <a:r>
              <a:rPr lang="en-US" dirty="0"/>
              <a:t>Ship may not be able to meet its requirements, or …</a:t>
            </a:r>
          </a:p>
          <a:p>
            <a:pPr lvl="1"/>
            <a:r>
              <a:rPr lang="en-US" dirty="0"/>
              <a:t>Extensive and expensive changes  may be required.</a:t>
            </a:r>
          </a:p>
          <a:p>
            <a:pPr lvl="1"/>
            <a:r>
              <a:rPr lang="en-US" dirty="0"/>
              <a:t>Particularly true if load estimates lead to choosing low voltage generation and distribution when a medium voltage solution is needed.</a:t>
            </a:r>
          </a:p>
          <a:p>
            <a:r>
              <a:rPr lang="en-US" dirty="0"/>
              <a:t>If load estimate too high …</a:t>
            </a:r>
          </a:p>
          <a:p>
            <a:pPr lvl="1"/>
            <a:r>
              <a:rPr lang="en-US" dirty="0"/>
              <a:t>Expensive and unnecessary capacity may be designed into the system.</a:t>
            </a:r>
          </a:p>
          <a:p>
            <a:pPr lvl="1"/>
            <a:r>
              <a:rPr lang="en-US" dirty="0"/>
              <a:t>Particularly true if load estimates force a transition to medium voltage generation and distribution when a low voltage solution is sufficient.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116469-1852-1913-70F2-922FED029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1/2/2026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B1F5EE-273D-C6E8-78BA-BB2D0929A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8D43E4-4235-E3CA-B58E-2D5DD830E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47174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5087</TotalTime>
  <Words>842</Words>
  <Application>Microsoft Office PowerPoint</Application>
  <PresentationFormat>Widescreen</PresentationFormat>
  <Paragraphs>107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1_Office Theme</vt:lpstr>
      <vt:lpstr>Operating Conditions and Profiles Shipboard Power System Fundamentals  Revision of 6 January 2026</vt:lpstr>
      <vt:lpstr>Essential Questions</vt:lpstr>
      <vt:lpstr>Introduction</vt:lpstr>
      <vt:lpstr>Examples of types of Analyses </vt:lpstr>
      <vt:lpstr>Example: Annual Fuel Calculations</vt:lpstr>
      <vt:lpstr>Example:  Annual Fuel Calculations</vt:lpstr>
      <vt:lpstr>Creating Operational Conditions and Profiles</vt:lpstr>
      <vt:lpstr>Implications on design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Operating Conditions and Profiles</dc:title>
  <dc:creator>Norbert Doerry</dc:creator>
  <cp:lastModifiedBy>Norbert Doerry</cp:lastModifiedBy>
  <cp:revision>63</cp:revision>
  <dcterms:created xsi:type="dcterms:W3CDTF">2025-04-03T12:58:23Z</dcterms:created>
  <dcterms:modified xsi:type="dcterms:W3CDTF">2026-01-06T22:37:59Z</dcterms:modified>
</cp:coreProperties>
</file>